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3"/>
  </p:notesMasterIdLst>
  <p:sldIdLst>
    <p:sldId id="259" r:id="rId5"/>
    <p:sldId id="262" r:id="rId6"/>
    <p:sldId id="304" r:id="rId7"/>
    <p:sldId id="266" r:id="rId8"/>
    <p:sldId id="302" r:id="rId9"/>
    <p:sldId id="269" r:id="rId10"/>
    <p:sldId id="305" r:id="rId11"/>
    <p:sldId id="300" r:id="rId1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617F32-A81A-B044-5BDF-102B506579D1}" v="25" dt="2024-11-22T14:45:36.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694"/>
  </p:normalViewPr>
  <p:slideViewPr>
    <p:cSldViewPr snapToGrid="0">
      <p:cViewPr varScale="1">
        <p:scale>
          <a:sx n="146" d="100"/>
          <a:sy n="146" d="100"/>
        </p:scale>
        <p:origin x="176" y="42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3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3.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6 - </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a:p>
        </p:txBody>
      </p:sp>
      <p:pic>
        <p:nvPicPr>
          <p:cNvPr id="9" name="Google Shape;9;p2" descr="Afbeelding met transport, verven, kunst&#10;&#10;Automatisch gegenereerde beschrijving"/>
          <p:cNvPicPr preferRelativeResize="0"/>
          <p:nvPr/>
        </p:nvPicPr>
        <p:blipFill rotWithShape="1">
          <a:blip r:embed="rId41">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94" r:id="rId10"/>
    <p:sldLayoutId id="2147483655"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95" r:id="rId22"/>
    <p:sldLayoutId id="2147483676" r:id="rId23"/>
    <p:sldLayoutId id="2147483696" r:id="rId24"/>
    <p:sldLayoutId id="2147483678" r:id="rId25"/>
    <p:sldLayoutId id="2147483679" r:id="rId26"/>
    <p:sldLayoutId id="2147483680" r:id="rId27"/>
    <p:sldLayoutId id="2147483681" r:id="rId28"/>
    <p:sldLayoutId id="2147483682" r:id="rId29"/>
    <p:sldLayoutId id="2147483684" r:id="rId30"/>
    <p:sldLayoutId id="2147483685" r:id="rId31"/>
    <p:sldLayoutId id="2147483686" r:id="rId32"/>
    <p:sldLayoutId id="2147483687" r:id="rId33"/>
    <p:sldLayoutId id="2147483688" r:id="rId34"/>
    <p:sldLayoutId id="2147483699" r:id="rId35"/>
    <p:sldLayoutId id="2147483697" r:id="rId36"/>
    <p:sldLayoutId id="2147483702" r:id="rId37"/>
    <p:sldLayoutId id="2147483700" r:id="rId38"/>
    <p:sldLayoutId id="2147483701"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2b40cpvDYn0" TargetMode="External"/><Relationship Id="rId2" Type="http://schemas.openxmlformats.org/officeDocument/2006/relationships/slideLayout" Target="../slideLayouts/slideLayout21.xml"/><Relationship Id="rId1" Type="http://schemas.openxmlformats.org/officeDocument/2006/relationships/video" Target="https://www.youtube.com/embed/2b40cpvDYn0?feature=oembed" TargetMode="External"/><Relationship Id="rId5" Type="http://schemas.openxmlformats.org/officeDocument/2006/relationships/image" Target="../media/image37.jpe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6F9587-E54A-6C1A-560A-529D32464B5B}"/>
              </a:ext>
            </a:extLst>
          </p:cNvPr>
          <p:cNvSpPr>
            <a:spLocks noGrp="1"/>
          </p:cNvSpPr>
          <p:nvPr>
            <p:ph type="ctrTitle"/>
          </p:nvPr>
        </p:nvSpPr>
        <p:spPr>
          <a:xfrm>
            <a:off x="151274" y="439025"/>
            <a:ext cx="4420726" cy="3287400"/>
          </a:xfrm>
        </p:spPr>
        <p:txBody>
          <a:bodyPr anchor="t"/>
          <a:lstStyle/>
          <a:p>
            <a:pPr algn="l"/>
            <a:r>
              <a:rPr lang="nl-NL" dirty="0"/>
              <a:t>Sterke samenwerking</a:t>
            </a:r>
          </a:p>
        </p:txBody>
      </p:sp>
      <p:sp>
        <p:nvSpPr>
          <p:cNvPr id="3" name="Ondertitel 2">
            <a:extLst>
              <a:ext uri="{FF2B5EF4-FFF2-40B4-BE49-F238E27FC236}">
                <a16:creationId xmlns:a16="http://schemas.microsoft.com/office/drawing/2014/main" id="{5B163047-D02C-D96F-33CE-4946806FF12C}"/>
              </a:ext>
            </a:extLst>
          </p:cNvPr>
          <p:cNvSpPr>
            <a:spLocks noGrp="1"/>
          </p:cNvSpPr>
          <p:nvPr>
            <p:ph type="subTitle" idx="1"/>
          </p:nvPr>
        </p:nvSpPr>
        <p:spPr>
          <a:xfrm>
            <a:off x="151274" y="2175450"/>
            <a:ext cx="4145700" cy="792600"/>
          </a:xfrm>
        </p:spPr>
        <p:txBody>
          <a:bodyPr/>
          <a:lstStyle/>
          <a:p>
            <a:pPr algn="l"/>
            <a:r>
              <a:rPr lang="nl-NL" dirty="0"/>
              <a:t>Welkom bij het </a:t>
            </a:r>
          </a:p>
          <a:p>
            <a:pPr algn="l"/>
            <a:r>
              <a:rPr lang="nl-NL" dirty="0"/>
              <a:t>Verdiepingsprogramma:</a:t>
            </a:r>
          </a:p>
          <a:p>
            <a:pPr algn="l"/>
            <a:r>
              <a:rPr lang="nl-NL" dirty="0"/>
              <a:t>Blijven samenwerken met de lokale kerk</a:t>
            </a:r>
          </a:p>
        </p:txBody>
      </p:sp>
    </p:spTree>
    <p:extLst>
      <p:ext uri="{BB962C8B-B14F-4D97-AF65-F5344CB8AC3E}">
        <p14:creationId xmlns:p14="http://schemas.microsoft.com/office/powerpoint/2010/main" val="379261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1: </a:t>
            </a:r>
            <a:br>
              <a:rPr lang="nl-NL" dirty="0"/>
            </a:br>
            <a:r>
              <a:rPr lang="nl-NL" dirty="0"/>
              <a:t>Pionieren in een ecosysteem</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1054100" lvl="2" indent="0" fontAlgn="base">
              <a:spcBef>
                <a:spcPts val="0"/>
              </a:spcBef>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Arial"/>
              <a:buAutoNum type="arabicPeriod"/>
            </a:pPr>
            <a:r>
              <a:rPr lang="nl-NL" b="0" dirty="0">
                <a:solidFill>
                  <a:srgbClr val="000000"/>
                </a:solidFill>
              </a:rPr>
              <a:t>Hoe begon onze samenwerkingsrelatie met de lokale kerk ook alweer? Ging dat om één gemeente of waren er meerdere kerkplekken betrokken in de samenwerking?</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Hoe zag ons lokale ‘</a:t>
            </a:r>
            <a:r>
              <a:rPr lang="nl-NL" b="0" dirty="0" err="1">
                <a:solidFill>
                  <a:srgbClr val="000000"/>
                </a:solidFill>
              </a:rPr>
              <a:t>kerkbos</a:t>
            </a:r>
            <a:r>
              <a:rPr lang="nl-NL" b="0" dirty="0">
                <a:solidFill>
                  <a:srgbClr val="000000"/>
                </a:solidFill>
              </a:rPr>
              <a:t>’ er destijds uit en hoe ziet het er nu uit? Voor de beantwoording van deze vraag gebruiken we een afbeelding. We laten daarbij onze gedachten de vrije loop. </a:t>
            </a:r>
            <a:br>
              <a:rPr lang="nl-NL" b="0" dirty="0">
                <a:solidFill>
                  <a:srgbClr val="000000"/>
                </a:solidFill>
              </a:rPr>
            </a:br>
            <a:r>
              <a:rPr lang="nl-NL" b="0" i="1" dirty="0">
                <a:solidFill>
                  <a:srgbClr val="000000"/>
                </a:solidFill>
              </a:rPr>
              <a:t>(Bijvoorbeeld: Dit kleine boompje waren wij, die grote boom daar was onze partnerkerk. Nu zijn wij deze boom en verhouden we ons zo en zo tot andere bomen. Of: We zien door de bomen het bos niet meer, daarom gaan we voor een ‘solitaire boom’. Alleenstaande bomen kunnen ook heel mooi zijn!)</a:t>
            </a:r>
            <a:endParaRPr lang="nl-NL" i="1"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Hoe zouden wij verder willen als het gaat om samenwerking met de lokale kerk? En wat is daarvoor nodig, denken we?</a:t>
            </a:r>
            <a:endParaRPr lang="nl-NL"/>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474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D38A0-C2D0-7445-65CC-A9659608DD31}"/>
              </a:ext>
            </a:extLst>
          </p:cNvPr>
          <p:cNvSpPr>
            <a:spLocks noGrp="1"/>
          </p:cNvSpPr>
          <p:nvPr>
            <p:ph type="title"/>
          </p:nvPr>
        </p:nvSpPr>
        <p:spPr>
          <a:xfrm>
            <a:off x="311700" y="205825"/>
            <a:ext cx="7993314" cy="572700"/>
          </a:xfrm>
        </p:spPr>
        <p:txBody>
          <a:bodyPr/>
          <a:lstStyle/>
          <a:p>
            <a:r>
              <a:rPr lang="nl-NL" dirty="0"/>
              <a:t>Oriëntatie 2: </a:t>
            </a:r>
            <a:br>
              <a:rPr lang="nl-NL" dirty="0"/>
            </a:br>
            <a:r>
              <a:rPr lang="nl-NL" dirty="0"/>
              <a:t>Pionieren in een levenslijn</a:t>
            </a:r>
          </a:p>
        </p:txBody>
      </p:sp>
      <p:sp>
        <p:nvSpPr>
          <p:cNvPr id="3" name="Tijdelijke aanduiding voor tekst 2">
            <a:extLst>
              <a:ext uri="{FF2B5EF4-FFF2-40B4-BE49-F238E27FC236}">
                <a16:creationId xmlns:a16="http://schemas.microsoft.com/office/drawing/2014/main" id="{DF481A3E-37A5-25CE-E1B2-F576E1CF6A3D}"/>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maken een levenslijn voor onze proefplek, zoals uitgelegd in de inleiding.</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ervaringen zeggen veel over onze samenwerking met de lokale kerk?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lessen kunnen we trekken uit deze momenten en uit hoe de samenwerkingsrelatie zich in de loop van de tijd ontwikkeld heeft?</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er nodig om tot een (nog) meer volwassen samenwerkingsrelatie te komen met onze partnerkerk(en)?</a:t>
            </a:r>
          </a:p>
          <a:p>
            <a:pPr lvl="2"/>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001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309116-A8F6-DE6E-7DDF-849254292394}"/>
              </a:ext>
            </a:extLst>
          </p:cNvPr>
          <p:cNvSpPr>
            <a:spLocks noGrp="1"/>
          </p:cNvSpPr>
          <p:nvPr>
            <p:ph type="title"/>
          </p:nvPr>
        </p:nvSpPr>
        <p:spPr/>
        <p:txBody>
          <a:bodyPr/>
          <a:lstStyle/>
          <a:p>
            <a:r>
              <a:rPr lang="nl-NL" dirty="0"/>
              <a:t>Kompas</a:t>
            </a:r>
            <a:br>
              <a:rPr lang="nl-NL" dirty="0"/>
            </a:br>
            <a:endParaRPr lang="nl-NL" dirty="0"/>
          </a:p>
        </p:txBody>
      </p:sp>
      <p:pic>
        <p:nvPicPr>
          <p:cNvPr id="7" name="Afbeelding 6" descr="Afbeelding met zwart, duisternis&#10;&#10;Automatisch gegenereerde beschrijving">
            <a:extLst>
              <a:ext uri="{FF2B5EF4-FFF2-40B4-BE49-F238E27FC236}">
                <a16:creationId xmlns:a16="http://schemas.microsoft.com/office/drawing/2014/main" id="{AB5AA8E8-D55F-E6A4-EF33-794C65E29376}"/>
              </a:ext>
            </a:extLst>
          </p:cNvPr>
          <p:cNvPicPr>
            <a:picLocks noChangeAspect="1"/>
          </p:cNvPicPr>
          <p:nvPr/>
        </p:nvPicPr>
        <p:blipFill>
          <a:blip r:embed="rId2"/>
          <a:stretch>
            <a:fillRect/>
          </a:stretch>
        </p:blipFill>
        <p:spPr>
          <a:xfrm>
            <a:off x="3721820" y="1705826"/>
            <a:ext cx="1700360" cy="1731848"/>
          </a:xfrm>
          <a:prstGeom prst="rect">
            <a:avLst/>
          </a:prstGeom>
        </p:spPr>
      </p:pic>
    </p:spTree>
    <p:extLst>
      <p:ext uri="{BB962C8B-B14F-4D97-AF65-F5344CB8AC3E}">
        <p14:creationId xmlns:p14="http://schemas.microsoft.com/office/powerpoint/2010/main" val="643401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7DFA026C-9D8E-D052-AA9C-E6F0B05D1AE1}"/>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Sterke samenwerking</a:t>
            </a:r>
          </a:p>
        </p:txBody>
      </p:sp>
      <p:pic>
        <p:nvPicPr>
          <p:cNvPr id="2" name="Afbeelding 1" descr="Afbeelding met tekst, schermopname, Lettertype, Graphics&#10;&#10;Automatisch gegenereerde beschrijving">
            <a:hlinkClick r:id="rId3"/>
            <a:extLst>
              <a:ext uri="{FF2B5EF4-FFF2-40B4-BE49-F238E27FC236}">
                <a16:creationId xmlns:a16="http://schemas.microsoft.com/office/drawing/2014/main" id="{848C53DF-0668-81F3-A3BC-CF3667A10C73}"/>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3" name="Onlinemedia 2">
            <a:hlinkClick r:id="" action="ppaction://media"/>
            <a:extLst>
              <a:ext uri="{FF2B5EF4-FFF2-40B4-BE49-F238E27FC236}">
                <a16:creationId xmlns:a16="http://schemas.microsoft.com/office/drawing/2014/main" id="{DD20D1F3-DDC4-5C22-B2CF-B4F4B875EFAD}"/>
              </a:ext>
            </a:extLst>
          </p:cNvPr>
          <p:cNvPicPr>
            <a:picLocks noRot="1" noChangeAspect="1"/>
          </p:cNvPicPr>
          <p:nvPr>
            <a:videoFile r:link="rId1"/>
          </p:nvPr>
        </p:nvPicPr>
        <p:blipFill>
          <a:blip r:embed="rId5"/>
          <a:stretch>
            <a:fillRect/>
          </a:stretch>
        </p:blipFill>
        <p:spPr>
          <a:xfrm>
            <a:off x="410755" y="1505857"/>
            <a:ext cx="5963919" cy="3369614"/>
          </a:xfrm>
          <a:prstGeom prst="rect">
            <a:avLst/>
          </a:prstGeom>
        </p:spPr>
      </p:pic>
    </p:spTree>
    <p:extLst>
      <p:ext uri="{BB962C8B-B14F-4D97-AF65-F5344CB8AC3E}">
        <p14:creationId xmlns:p14="http://schemas.microsoft.com/office/powerpoint/2010/main" val="309501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1: </a:t>
            </a:r>
            <a:br>
              <a:rPr lang="nl-NL" dirty="0"/>
            </a:br>
            <a:r>
              <a:rPr lang="nl-NL" dirty="0"/>
              <a:t>Samenwerking evalueren met vijf sleutels</a:t>
            </a:r>
          </a:p>
        </p:txBody>
      </p:sp>
      <p:sp>
        <p:nvSpPr>
          <p:cNvPr id="3" name="Tijdelijke aanduiding voor tekst 2">
            <a:extLst>
              <a:ext uri="{FF2B5EF4-FFF2-40B4-BE49-F238E27FC236}">
                <a16:creationId xmlns:a16="http://schemas.microsoft.com/office/drawing/2014/main" id="{1291A4C7-93B2-AC5F-376A-C33E84FC8C8C}"/>
              </a:ext>
            </a:extLst>
          </p:cNvPr>
          <p:cNvSpPr>
            <a:spLocks noGrp="1"/>
          </p:cNvSpPr>
          <p:nvPr>
            <p:ph type="body" idx="1"/>
          </p:nvPr>
        </p:nvSpPr>
        <p:spPr>
          <a:xfrm>
            <a:off x="311700" y="979797"/>
            <a:ext cx="8520600" cy="3416400"/>
          </a:xfrm>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Welke sleutel scoort het hoogst en welke het laagst en hoe komt dat?</a:t>
            </a:r>
          </a:p>
          <a:p>
            <a:pPr marL="482600" indent="-3429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Zijn we het hierover eens met elkaar? </a:t>
            </a:r>
          </a:p>
          <a:p>
            <a:pPr marL="482600" indent="-3429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betekent dit voor het vervolg?</a:t>
            </a:r>
          </a:p>
          <a:p>
            <a:pPr marL="1397000" lvl="2" indent="-342900">
              <a:buFont typeface="+mj-lt"/>
              <a:buAutoNum type="arabicPeriod"/>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2387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EC7F63-A1D0-09EE-C0C3-F3246DCC7A23}"/>
              </a:ext>
            </a:extLst>
          </p:cNvPr>
          <p:cNvSpPr>
            <a:spLocks noGrp="1"/>
          </p:cNvSpPr>
          <p:nvPr>
            <p:ph type="title"/>
          </p:nvPr>
        </p:nvSpPr>
        <p:spPr/>
        <p:txBody>
          <a:bodyPr/>
          <a:lstStyle/>
          <a:p>
            <a:r>
              <a:rPr lang="nl-NL" dirty="0"/>
              <a:t>Reisgids 2: </a:t>
            </a:r>
            <a:br>
              <a:rPr lang="nl-NL" dirty="0"/>
            </a:br>
            <a:r>
              <a:rPr lang="nl-NL" dirty="0"/>
              <a:t>Van afhankelijkheid naar wederkerigheid</a:t>
            </a:r>
          </a:p>
        </p:txBody>
      </p:sp>
      <p:sp>
        <p:nvSpPr>
          <p:cNvPr id="3" name="Tijdelijke aanduiding voor tekst 2">
            <a:extLst>
              <a:ext uri="{FF2B5EF4-FFF2-40B4-BE49-F238E27FC236}">
                <a16:creationId xmlns:a16="http://schemas.microsoft.com/office/drawing/2014/main" id="{1291A4C7-93B2-AC5F-376A-C33E84FC8C8C}"/>
              </a:ext>
            </a:extLst>
          </p:cNvPr>
          <p:cNvSpPr>
            <a:spLocks noGrp="1"/>
          </p:cNvSpPr>
          <p:nvPr>
            <p:ph type="body" idx="1"/>
          </p:nvPr>
        </p:nvSpPr>
        <p:spPr>
          <a:xfrm>
            <a:off x="311700" y="979797"/>
            <a:ext cx="8520600" cy="3416400"/>
          </a:xfrm>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Op het werkblad staan telkens drie stellingen. Ieder voor zich omcirkelen we de stellingen waarvan we zelf denken dat die het meest bij onze proefplek passen.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berekenen onze eigen totaalscore.</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vergelijken onze scores met elkaar en bespreken de overeenkomsten en verschillen.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berekenen hoeveel keer door het hele team A, B en C gekozen is en bespreken wat dit zegt over ons ontwikkelstadium in relatie tot de betrokken lokale kerk(en).   </a:t>
            </a:r>
          </a:p>
          <a:p>
            <a:pPr marL="1397000" lvl="2" indent="-342900">
              <a:buFont typeface="+mj-lt"/>
              <a:buAutoNum type="arabicPeriod"/>
            </a:pPr>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5917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3BB8D-7B52-270C-BA35-67160A4B5B0B}"/>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6BE0B1C9-A91A-A456-3223-46E2F652AA33}"/>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287370602"/>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D4AB0E-80E0-4A4F-A659-6B1E58E2EA64}">
  <ds:schemaRefs>
    <ds:schemaRef ds:uri="http://schemas.microsoft.com/sharepoint/v3/contenttype/forms"/>
  </ds:schemaRefs>
</ds:datastoreItem>
</file>

<file path=customXml/itemProps2.xml><?xml version="1.0" encoding="utf-8"?>
<ds:datastoreItem xmlns:ds="http://schemas.openxmlformats.org/officeDocument/2006/customXml" ds:itemID="{66534315-30E6-4EE7-9F0E-07FDD4FE9F75}">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customXml/itemProps3.xml><?xml version="1.0" encoding="utf-8"?>
<ds:datastoreItem xmlns:ds="http://schemas.openxmlformats.org/officeDocument/2006/customXml" ds:itemID="{BF3F96F5-2F93-4FB8-B768-4E52AACFC6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2095</TotalTime>
  <Words>456</Words>
  <Application>Microsoft Office PowerPoint</Application>
  <PresentationFormat>Diavoorstelling (16:9)</PresentationFormat>
  <Paragraphs>44</Paragraphs>
  <Slides>8</Slides>
  <Notes>0</Notes>
  <HiddenSlides>0</HiddenSlides>
  <MMClips>1</MMClips>
  <ScaleCrop>false</ScaleCrop>
  <HeadingPairs>
    <vt:vector size="4" baseType="variant">
      <vt:variant>
        <vt:lpstr>Thema</vt:lpstr>
      </vt:variant>
      <vt:variant>
        <vt:i4>1</vt:i4>
      </vt:variant>
      <vt:variant>
        <vt:lpstr>Diatitels</vt:lpstr>
      </vt:variant>
      <vt:variant>
        <vt:i4>8</vt:i4>
      </vt:variant>
    </vt:vector>
  </HeadingPairs>
  <TitlesOfParts>
    <vt:vector size="9" baseType="lpstr">
      <vt:lpstr>Hoofdthema - Leren Pionieren</vt:lpstr>
      <vt:lpstr>Sterke samenwerking</vt:lpstr>
      <vt:lpstr>Oriëntatie 1:  Pionieren in een ecosysteem</vt:lpstr>
      <vt:lpstr>Oriëntatie 2:  Pionieren in een levenslijn</vt:lpstr>
      <vt:lpstr>Kompas </vt:lpstr>
      <vt:lpstr>Reisgidsvideo Sterke samenwerking</vt:lpstr>
      <vt:lpstr>Reisgids 1:  Samenwerking evalueren met vijf sleutels</vt:lpstr>
      <vt:lpstr>Reisgids 2:  Van afhankelijkheid naar wederkerigheid</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39</cp:revision>
  <dcterms:modified xsi:type="dcterms:W3CDTF">2024-11-22T14:50:02Z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